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  <p:sldMasterId id="2147483915" r:id="rId2"/>
  </p:sldMasterIdLst>
  <p:sldIdLst>
    <p:sldId id="256" r:id="rId3"/>
    <p:sldId id="280" r:id="rId4"/>
    <p:sldId id="279" r:id="rId5"/>
    <p:sldId id="304" r:id="rId6"/>
    <p:sldId id="277" r:id="rId7"/>
    <p:sldId id="278" r:id="rId8"/>
    <p:sldId id="281" r:id="rId9"/>
    <p:sldId id="283" r:id="rId10"/>
    <p:sldId id="282" r:id="rId11"/>
    <p:sldId id="284" r:id="rId12"/>
    <p:sldId id="263" r:id="rId13"/>
    <p:sldId id="287" r:id="rId14"/>
    <p:sldId id="285" r:id="rId15"/>
    <p:sldId id="286" r:id="rId16"/>
    <p:sldId id="289" r:id="rId17"/>
    <p:sldId id="288" r:id="rId18"/>
    <p:sldId id="266" r:id="rId19"/>
    <p:sldId id="305" r:id="rId20"/>
    <p:sldId id="300" r:id="rId21"/>
    <p:sldId id="303" r:id="rId22"/>
    <p:sldId id="267" r:id="rId23"/>
    <p:sldId id="306" r:id="rId24"/>
    <p:sldId id="302" r:id="rId25"/>
    <p:sldId id="299" r:id="rId26"/>
    <p:sldId id="298" r:id="rId27"/>
    <p:sldId id="292" r:id="rId28"/>
    <p:sldId id="270" r:id="rId29"/>
    <p:sldId id="290" r:id="rId30"/>
    <p:sldId id="271" r:id="rId31"/>
    <p:sldId id="272" r:id="rId32"/>
    <p:sldId id="307" r:id="rId33"/>
    <p:sldId id="273" r:id="rId34"/>
    <p:sldId id="27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melyn Ramos" initials="YR" lastIdx="1" clrIdx="0">
    <p:extLst>
      <p:ext uri="{19B8F6BF-5375-455C-9EA6-DF929625EA0E}">
        <p15:presenceInfo xmlns:p15="http://schemas.microsoft.com/office/powerpoint/2012/main" userId="d0c7deb90b79c6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" y="3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\Desktop\Maria\grafica%20diverisdad%20gen&#233;tica%20domincian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DO" dirty="0">
                <a:solidFill>
                  <a:schemeClr val="accent6">
                    <a:lumMod val="75000"/>
                  </a:schemeClr>
                </a:solidFill>
              </a:rPr>
              <a:t> Diversidad Genética en ADN  Mitocondrial en la República Dominicana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EC-4D0B-B38B-9E46AF2E1C7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EC-4D0B-B38B-9E46AF2E1C74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EC-4D0B-B38B-9E46AF2E1C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Hoja1!$A$1:$A$3</c:f>
              <c:strCache>
                <c:ptCount val="3"/>
                <c:pt idx="0">
                  <c:v>Tainos</c:v>
                </c:pt>
                <c:pt idx="1">
                  <c:v>Africanos</c:v>
                </c:pt>
                <c:pt idx="2">
                  <c:v>Europeos</c:v>
                </c:pt>
              </c:strCache>
            </c:strRef>
          </c:cat>
          <c:val>
            <c:numRef>
              <c:f>Hoja1!$B$1:$B$3</c:f>
              <c:numCache>
                <c:formatCode>General</c:formatCode>
                <c:ptCount val="3"/>
                <c:pt idx="0">
                  <c:v>10</c:v>
                </c:pt>
                <c:pt idx="1">
                  <c:v>80.400000000000006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D-477E-96C2-D0218002078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C9B9C-6C44-4B8C-B7FF-5E045697C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AAE177-952A-448D-A763-D7385FF41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83D604-AA57-462F-8A27-A6452DF6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47713C-D6BC-460E-BFFE-1A5B7D73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54F0A-DF9F-45DA-91A9-0F67947F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4250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C0A3F-45A5-4254-A5F4-9460C768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86D128-EDF6-4529-9E12-78AA20570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0727BC-7565-4730-BE66-15514F58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F23132-D67E-40DD-8DE3-41BBA5B9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FC6E77-B044-4647-B798-A13B38CD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4109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5F3E9E-BCD2-40B4-80A6-06BA3577D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1CF3E7-9790-4F4D-89D7-2F5B95079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EA164B-1825-4655-802C-8667C19D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E780FC-F048-462D-9BC6-925BF3D4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0D6251-4347-4E9D-8430-749BD8A9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4506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16700-9F17-408A-8003-951BED983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F09B41-4201-4D0C-BC7F-31281AADF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FD9415-5A48-4A52-8505-B465C585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A2F29-D753-43E0-B832-EB051F40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FD329C-616D-4E28-9FD2-21870B87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4370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494B1-EC42-4683-9135-6C2EB7F5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462F28-007E-4194-B49E-90F83F1A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D2BC4-3811-4297-A791-B34890E7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9BE28-71FB-4254-811A-AF9EEC92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FB7C1D-1C5C-4A0A-AEA2-5AFB66C8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15618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FBB8A-7289-429E-8227-D80D11CC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722B20-1BE5-4EF4-98E9-446285549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240F6-51A4-458C-8DE5-65B54D35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796A5A-3C52-4615-A5D5-3EEAC376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A6D839-3E1E-4B53-BCDE-1640B510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6797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ABDA7-9DE1-431B-91B5-971AE3A4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80EEE7-61A3-4612-98CD-03C9B7609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78DFF8-29FF-4BEA-A7ED-7E4681B5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332FF2-7873-44AE-B667-9F32C66B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9B93CD-3151-4F40-99B7-1AE7A2B7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EAAEA0-9A71-4AE7-ACF6-BAAF5392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82048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A26D6-07E7-4041-979C-B8F322C5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09217A-16D7-4BC6-8877-23F7EAAF2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23AAFC-4DDA-4158-80B3-116B54EED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AC2745-D615-4AEF-8324-D5CEE111B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CD0B2C-6C1A-4474-9096-155E5F4B5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8D7EA6-8417-4824-B63B-9C6B5C8B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64B2EB-25F5-404D-A4CD-FCCA24BD1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17AA5-A1EA-4B1D-8FA5-08668CA7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29279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6EDC3-438E-4529-9324-53C3CAB8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E82060-8E15-49B6-AAA6-C31E504C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9FCF1D-6238-42EE-976F-01CE50B0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DCC4A7-54E4-409E-B051-A9B76006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00572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E3A3D1-D799-4DF8-8E7A-EC231B19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DBACE9-6BC3-4A77-B943-25900510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860245-345F-4CE0-B90C-A000173D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07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676C2-84EA-43A2-BAF1-6140D4AA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7BBF48-003E-459F-B6F9-778659AA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25EC3B-3A94-476A-812A-E0FFF557C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D7DE2B-23D1-400F-BC99-7F68AEE7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49621D-3985-4D76-BCE6-FCA45207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1314BD-4187-408A-8393-21215205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252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214DC-25F1-40A4-9CEE-8E6675BC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198C09-9E40-4EF4-B48D-C50E3F24E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545752-8506-4B52-9BBB-E5DF5BC9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DD6C21-2EFB-4FDD-928D-A8BCB9BC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257722-7E86-424B-BE8C-768FA779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34752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480EA-A65C-4136-9028-18784A0C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EDA05C-6AEC-4E69-87B7-79E1038B9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13A8D0-AA38-4C9F-8863-B02ED679A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31825E-E252-4D05-8E5E-F36C43FE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8467E7-9A14-44BC-9A04-97291F37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A86512-DDF0-40F8-B7FB-CDDCB6C8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96699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BE461-B025-4283-94F1-1D26A542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F7EA93-C7EC-4D3C-B0D1-4139707DD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A00DB5-EF93-4301-9C17-A43AEA17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3CA5C-D447-4816-A743-4D7E2E11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38AC9-225E-4C0C-B039-FAC39912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1339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440CA2-E918-4285-96F5-320D50203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F2E96B-5684-47B5-AC71-E003E0FEC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E5B8AA-DC99-4949-AC54-CCB1DA83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DEE-9921-4640-B2CB-D3AD7732AFD2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2BF07-83F7-4705-BDA1-44953F6C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7FAFE-58EB-4115-8D3F-307993F1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227E4-BD65-4288-9DF9-42864E33BE8C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3695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A8DCD-FAF9-4654-9351-380B4E80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9B9E3D-A2B9-453E-A3FF-B436F533F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9DD5BC-8515-4B7D-BDC0-7B36F02B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7D14D-8166-48BC-952F-11B6C1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B4C2C-B3D0-4D2B-B245-69574880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2019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20F0E-76D4-4493-93A5-9DE05A1B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3F89D-2183-49C3-A9D6-F88E6C0C8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5C22D7-4A69-4847-821F-9265B7991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B34FAD-5D2E-4C1E-B7A5-46F8125B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409D7A-6738-490B-A438-F5A38C8C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5F9957-B776-40BD-A809-A8602C80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0112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9024F-B88F-4D8B-8BFC-B36EE88B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82269B-2A97-4B3A-AFED-135CD033D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064EB9-AEEA-4EF4-9441-20FF53848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6534CC-BC92-49A1-B0CB-BACE7AA11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EC50A4-8AAB-4E8E-B1F6-6BB366844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4D29CC-157B-4333-8571-FACCB31D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833670-BB6B-426D-AA8E-D5A8E6FB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652496-F5B7-490C-B9D8-6463A1D5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0813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AF75D-24EB-425A-AB0A-1B76775B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C881A8-E3EB-4DE6-AECA-CC0B4276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773BB1-2E2E-4328-A7A4-F966CC31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050A82-FAD8-4E14-8358-03F96106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967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6935E6-E418-4854-AAAF-3600A026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EB7229-3D7B-44C5-8933-034A46E6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5444AD-5150-46CF-B0CC-06048A9F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2635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CA2F9-54DD-4334-B511-D7B2D8F5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29C52-48E4-4E47-A97A-D1B15FCE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CAD095-E77F-4CAF-9D47-D701ABD10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598FA9-5036-4B12-91E1-0A7F5781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74838E-0F99-436F-888D-64938065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B0ABA8-1B29-4C1C-9110-A3922128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0012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FDB1E-C418-46F7-BEEB-2DEB5451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76B138-060D-4F61-963C-47C623D8D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DE5E2A-F1C9-4FBD-9E70-B8EAC4B17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672C69-4BD6-42D4-8543-92F19122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85EC2F-FF6C-40A5-95E5-230B296C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CE60A8-4141-461D-8184-B4679BD4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5162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60FF6B-0BCF-4A07-A23C-504AD543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4152B4-1D0B-4B18-86DF-71D7B6667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2DB4A6-4075-4D6E-A4AB-A317269CC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2EB1B-F104-4CF6-8424-041FFAAB0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77C600-7C86-4E2C-B267-0B5F63DB5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5380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6FA591-7309-4E93-AA21-0918DDE0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8949DB-08FF-41A3-9EA7-31F9EE10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4A6892-198B-422E-BD25-C83AAE6BD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C19D-BDE6-4DFA-8AFF-D94491413C81}" type="datetimeFigureOut">
              <a:rPr lang="es-419" smtClean="0"/>
              <a:t>11/6/2021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F1F0C-FC94-4371-9442-6EA2D5381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C81D8-052B-4846-B4A4-410F71D38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0FCBC-B0E1-46E9-B0D2-6892EEA27513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471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BE63AB-DE02-4F0B-8F51-8F5A72A6F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216913"/>
            <a:ext cx="8201552" cy="2295748"/>
          </a:xfrm>
        </p:spPr>
        <p:txBody>
          <a:bodyPr anchor="b">
            <a:normAutofit/>
          </a:bodyPr>
          <a:lstStyle/>
          <a:p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Semana 2:</a:t>
            </a:r>
            <a:b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Sistemas de colonización</a:t>
            </a:r>
            <a:b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Siglos XV, XVI, XVII y XVIII</a:t>
            </a:r>
            <a:endParaRPr lang="es-419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409550-6F62-44FD-9517-5BBA72DDA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4067661"/>
            <a:ext cx="8201552" cy="1118764"/>
          </a:xfrm>
        </p:spPr>
        <p:txBody>
          <a:bodyPr anchor="t">
            <a:normAutofit/>
          </a:bodyPr>
          <a:lstStyle/>
          <a:p>
            <a:r>
              <a:rPr lang="es-DO" sz="1600" b="1" dirty="0">
                <a:solidFill>
                  <a:schemeClr val="accent6">
                    <a:lumMod val="75000"/>
                    <a:alpha val="70000"/>
                  </a:schemeClr>
                </a:solidFill>
                <a:latin typeface="Bookman Old Style" panose="02050604050505020204" pitchFamily="18" charset="0"/>
              </a:rPr>
              <a:t>MARÍA FILOMENA GONZÁLEZ CANALDA</a:t>
            </a:r>
          </a:p>
          <a:p>
            <a:r>
              <a:rPr lang="es-DO" sz="1600" b="1" dirty="0">
                <a:solidFill>
                  <a:schemeClr val="accent6">
                    <a:lumMod val="75000"/>
                    <a:alpha val="70000"/>
                  </a:schemeClr>
                </a:solidFill>
                <a:latin typeface="Bookman Old Style" panose="02050604050505020204" pitchFamily="18" charset="0"/>
              </a:rPr>
              <a:t>y</a:t>
            </a:r>
          </a:p>
          <a:p>
            <a:r>
              <a:rPr lang="es-DO" sz="1600" b="1" dirty="0">
                <a:solidFill>
                  <a:schemeClr val="accent6">
                    <a:lumMod val="75000"/>
                    <a:alpha val="70000"/>
                  </a:schemeClr>
                </a:solidFill>
                <a:latin typeface="Bookman Old Style" panose="02050604050505020204" pitchFamily="18" charset="0"/>
              </a:rPr>
              <a:t>NATALIA GONZÁLEZ</a:t>
            </a:r>
          </a:p>
          <a:p>
            <a:endParaRPr lang="es-419" sz="1600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2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9119" y="5081704"/>
            <a:ext cx="5171983" cy="1173700"/>
          </a:xfrm>
        </p:spPr>
        <p:txBody>
          <a:bodyPr anchor="t">
            <a:normAutofit/>
          </a:bodyPr>
          <a:lstStyle/>
          <a:p>
            <a:r>
              <a:rPr lang="es-DO" sz="3700" b="1" dirty="0">
                <a:solidFill>
                  <a:schemeClr val="accent4"/>
                </a:solidFill>
              </a:rPr>
              <a:t>ENCOMIENDA OVANDINA</a:t>
            </a:r>
            <a:endParaRPr lang="es-DO" sz="3700" dirty="0">
              <a:solidFill>
                <a:schemeClr val="accent4"/>
              </a:solidFill>
            </a:endParaRPr>
          </a:p>
        </p:txBody>
      </p:sp>
      <p:pic>
        <p:nvPicPr>
          <p:cNvPr id="6146" name="Picture 2" descr="Un dibujo de una persona&#10;&#10;Descripción generada automáticamente con confianza med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2297" r="-801" b="57101"/>
          <a:stretch/>
        </p:blipFill>
        <p:spPr bwMode="auto">
          <a:xfrm>
            <a:off x="0" y="7203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99226" y="4659539"/>
            <a:ext cx="5692774" cy="17308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DO" sz="3300" b="1" dirty="0">
                <a:solidFill>
                  <a:schemeClr val="accent1">
                    <a:alpha val="80000"/>
                  </a:schemeClr>
                </a:solidFill>
              </a:rPr>
              <a:t>Formas de trabajo:  </a:t>
            </a:r>
          </a:p>
          <a:p>
            <a:pPr>
              <a:buFont typeface="Wingdings" pitchFamily="2" charset="2"/>
              <a:buChar char="§"/>
            </a:pPr>
            <a:r>
              <a:rPr lang="es-DO" sz="3300" dirty="0">
                <a:solidFill>
                  <a:schemeClr val="bg1">
                    <a:alpha val="80000"/>
                  </a:schemeClr>
                </a:solidFill>
              </a:rPr>
              <a:t>Lavado de oro de aluvión</a:t>
            </a:r>
          </a:p>
          <a:p>
            <a:pPr>
              <a:buFont typeface="Wingdings" pitchFamily="2" charset="2"/>
              <a:buChar char="§"/>
            </a:pPr>
            <a:r>
              <a:rPr lang="es-DO" sz="3300" dirty="0">
                <a:solidFill>
                  <a:schemeClr val="bg1">
                    <a:alpha val="80000"/>
                  </a:schemeClr>
                </a:solidFill>
              </a:rPr>
              <a:t>Agricultura </a:t>
            </a:r>
          </a:p>
          <a:p>
            <a:pPr>
              <a:buFont typeface="Wingdings" pitchFamily="2" charset="2"/>
              <a:buChar char="§"/>
            </a:pPr>
            <a:r>
              <a:rPr lang="es-DO" sz="3300" dirty="0">
                <a:solidFill>
                  <a:schemeClr val="bg1">
                    <a:alpha val="80000"/>
                  </a:schemeClr>
                </a:solidFill>
              </a:rPr>
              <a:t>Ganadería</a:t>
            </a:r>
          </a:p>
          <a:p>
            <a:endParaRPr lang="es-DO" sz="11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9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1A4873-64D0-418B-BA9D-D99C52A5F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2128B6-ED88-4712-866F-66C86EE34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F8554A-676E-4E4E-8479-B583AB5D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395629"/>
            <a:ext cx="4155053" cy="3741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CONSECUENCIAS DE LA ENCOMIENDA</a:t>
            </a:r>
          </a:p>
        </p:txBody>
      </p:sp>
      <p:pic>
        <p:nvPicPr>
          <p:cNvPr id="21" name="Picture 5" descr="A9AE4649">
            <a:extLst>
              <a:ext uri="{FF2B5EF4-FFF2-40B4-BE49-F238E27FC236}">
                <a16:creationId xmlns:a16="http://schemas.microsoft.com/office/drawing/2014/main" id="{9A0D2B2A-59CC-458C-A196-30629AB31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r="-1" b="25690"/>
          <a:stretch/>
        </p:blipFill>
        <p:spPr>
          <a:xfrm>
            <a:off x="5186548" y="171715"/>
            <a:ext cx="6320441" cy="65062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42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6" y="905011"/>
            <a:ext cx="3629555" cy="1889135"/>
          </a:xfrm>
        </p:spPr>
        <p:txBody>
          <a:bodyPr anchor="b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ENCOMIENDA OVANDINA</a:t>
            </a:r>
            <a:endParaRPr lang="es-DO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1966" y="2965592"/>
            <a:ext cx="3995608" cy="29873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DO" sz="2400" b="1" dirty="0"/>
              <a:t>Formas de resistencia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DO" sz="2400" dirty="0"/>
              <a:t>Levantamientos aborígenes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DO" sz="2400" dirty="0"/>
              <a:t>Rebelión de Enriquillo</a:t>
            </a:r>
          </a:p>
        </p:txBody>
      </p:sp>
      <p:pic>
        <p:nvPicPr>
          <p:cNvPr id="2050" name="Picture 2" descr="Un dibujo de una persona&#10;&#10;Descripción generada automáticamente con confianza baj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9"/>
          <a:stretch/>
        </p:blipFill>
        <p:spPr bwMode="auto">
          <a:xfrm>
            <a:off x="5359151" y="895610"/>
            <a:ext cx="6107166" cy="50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12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506A02-88EF-4B1C-BDB5-C99B4911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4EC5440-A44A-4132-8B18-7EB733DBE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0503" y="859593"/>
            <a:ext cx="8187946" cy="111437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PRODUCCIÓN AZUCARERA 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UBICACIÓN ESPACIAL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Mapa&#10;&#10;Descripción generada automáticament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12091"/>
          <a:stretch/>
        </p:blipFill>
        <p:spPr bwMode="auto">
          <a:xfrm>
            <a:off x="720692" y="2453127"/>
            <a:ext cx="10747568" cy="38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5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7" name="Rectangle 7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9394" y="4985230"/>
            <a:ext cx="5370990" cy="1173700"/>
          </a:xfrm>
        </p:spPr>
        <p:txBody>
          <a:bodyPr anchor="t">
            <a:normAutofit/>
          </a:bodyPr>
          <a:lstStyle/>
          <a:p>
            <a:r>
              <a:rPr lang="es-DO" sz="3700" b="1" dirty="0">
                <a:solidFill>
                  <a:schemeClr val="accent4"/>
                </a:solidFill>
              </a:rPr>
              <a:t>PRODUCCIÓN AZUCARERA</a:t>
            </a:r>
            <a:endParaRPr lang="es-DO" sz="37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Un dibujo de un mapa&#10;&#10;Descripción generada automáticamente con confianza me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r="6207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9" r="1" b="2970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8" name="Group 7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79" name="Freeform: Shape 7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19832" y="4852871"/>
            <a:ext cx="5692774" cy="1306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DO" b="1" dirty="0">
                <a:solidFill>
                  <a:schemeClr val="accent1">
                    <a:alpha val="80000"/>
                  </a:schemeClr>
                </a:solidFill>
              </a:rPr>
              <a:t>Formas de trabajo</a:t>
            </a:r>
          </a:p>
          <a:p>
            <a:pPr>
              <a:buFont typeface="Wingdings" pitchFamily="2" charset="2"/>
              <a:buChar char="§"/>
            </a:pPr>
            <a:r>
              <a:rPr lang="es-DO" sz="2400" dirty="0">
                <a:solidFill>
                  <a:schemeClr val="bg1">
                    <a:alpha val="80000"/>
                  </a:schemeClr>
                </a:solidFill>
              </a:rPr>
              <a:t>Esclavitud intensiva</a:t>
            </a:r>
          </a:p>
        </p:txBody>
      </p:sp>
    </p:spTree>
    <p:extLst>
      <p:ext uri="{BB962C8B-B14F-4D97-AF65-F5344CB8AC3E}">
        <p14:creationId xmlns:p14="http://schemas.microsoft.com/office/powerpoint/2010/main" val="141996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5623" y="2196884"/>
            <a:ext cx="4465467" cy="27862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¿CÓMO LLEGABAN LAS PERSONAS ESCLAVIZADAS A AMÉRICA?</a:t>
            </a:r>
          </a:p>
        </p:txBody>
      </p:sp>
      <p:pic>
        <p:nvPicPr>
          <p:cNvPr id="4" name="Picture 2" descr="El Comercio Triangular America-Europa: – BIOGRAFÍAS e HISTORIA  UNIVERSAL,ARGENTINA y de la CIENCIA">
            <a:extLst>
              <a:ext uri="{FF2B5EF4-FFF2-40B4-BE49-F238E27FC236}">
                <a16:creationId xmlns:a16="http://schemas.microsoft.com/office/drawing/2014/main" id="{6D8CD447-A2B6-4F68-9E92-DC378E1B30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r="-1" b="13775"/>
          <a:stretch/>
        </p:blipFill>
        <p:spPr bwMode="auto">
          <a:xfrm>
            <a:off x="5359151" y="895610"/>
            <a:ext cx="6107166" cy="50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9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21B454-D9CC-4D9A-BB90-D0243B527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156AB4D-50E1-494A-A1FF-2E40CFD5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180" y="707900"/>
            <a:ext cx="11185930" cy="540016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58560" y="1516481"/>
            <a:ext cx="4582205" cy="4633619"/>
          </a:xfrm>
        </p:spPr>
        <p:txBody>
          <a:bodyPr anchor="t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PRODUCCIÓN AZUCARERA</a:t>
            </a:r>
            <a:endParaRPr lang="es-DO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r="5019" b="-2"/>
          <a:stretch/>
        </p:blipFill>
        <p:spPr bwMode="auto">
          <a:xfrm>
            <a:off x="6146145" y="1931353"/>
            <a:ext cx="5327507" cy="29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2041" y="3078974"/>
            <a:ext cx="5327505" cy="184327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Resistencia a la esclavitud</a:t>
            </a:r>
          </a:p>
          <a:p>
            <a:pPr>
              <a:lnSpc>
                <a:spcPct val="150000"/>
              </a:lnSpc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Cimarronadas</a:t>
            </a:r>
          </a:p>
          <a:p>
            <a:endParaRPr lang="es-DO" sz="1800" dirty="0"/>
          </a:p>
        </p:txBody>
      </p:sp>
    </p:spTree>
    <p:extLst>
      <p:ext uri="{BB962C8B-B14F-4D97-AF65-F5344CB8AC3E}">
        <p14:creationId xmlns:p14="http://schemas.microsoft.com/office/powerpoint/2010/main" val="158765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D624C4-E435-40CE-B637-2174C8DC0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9C0DFA8-8113-4CAC-BF42-2CF1AFA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C4DD1BC-2F55-487A-B5DC-47B301936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EDAB89-D12D-48C4-83C7-67A2B8B1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CC50BD-16D3-47F2-8387-4AE0EE54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384" y="2108587"/>
            <a:ext cx="5870230" cy="3648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FINAL DEL SIGLO XVI: 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3600" b="1" dirty="0"/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DECADENCIA DE LA PRODUCCIÓN DE AZÚCAR Y EL DESARROLLO DEL HATO GANADERO</a:t>
            </a:r>
            <a:br>
              <a:rPr lang="en-US" sz="3600" b="1" dirty="0">
                <a:solidFill>
                  <a:schemeClr val="accent4"/>
                </a:solidFill>
              </a:rPr>
            </a:b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4" name="Picture 5" descr="3862CEC0">
            <a:extLst>
              <a:ext uri="{FF2B5EF4-FFF2-40B4-BE49-F238E27FC236}">
                <a16:creationId xmlns:a16="http://schemas.microsoft.com/office/drawing/2014/main" id="{F892A742-F5A7-409D-8125-5C5C55783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4271" r="6668" b="54617"/>
          <a:stretch/>
        </p:blipFill>
        <p:spPr>
          <a:xfrm>
            <a:off x="679938" y="1828799"/>
            <a:ext cx="5323315" cy="36576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109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s-DO" dirty="0">
                <a:solidFill>
                  <a:schemeClr val="accent1">
                    <a:lumMod val="75000"/>
                  </a:schemeClr>
                </a:solidFill>
              </a:rPr>
              <a:t>Historia oficial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s-DO" b="1" dirty="0">
                <a:solidFill>
                  <a:schemeClr val="accent1">
                    <a:lumMod val="75000"/>
                  </a:schemeClr>
                </a:solidFill>
              </a:rPr>
              <a:t>¿DE QUIÉN DESCENDEMOS LOS DOMINICANOS?</a:t>
            </a:r>
          </a:p>
          <a:p>
            <a:pPr marL="0" indent="0" algn="r">
              <a:buNone/>
            </a:pPr>
            <a:endParaRPr lang="es-DO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4CBDBB-4FBD-4B9E-BD01-054A81D4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A6F03-171F-40B2-8B2C-A061B892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C4834C-B602-4125-8264-BD0D55A58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172EE5-132F-4DD4-8855-4DBBD9C3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3641" y="1953087"/>
            <a:ext cx="8188026" cy="1172492"/>
          </a:xfrm>
        </p:spPr>
        <p:txBody>
          <a:bodyPr anchor="b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HISTORIA OFICIAL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8054" y="3361715"/>
            <a:ext cx="8192843" cy="2057046"/>
          </a:xfrm>
        </p:spPr>
        <p:txBody>
          <a:bodyPr anchor="t">
            <a:normAutofit/>
          </a:bodyPr>
          <a:lstStyle/>
          <a:p>
            <a:pPr algn="ctr"/>
            <a:endParaRPr lang="es-DO" dirty="0"/>
          </a:p>
          <a:p>
            <a:pPr marL="0" indent="0" algn="ctr">
              <a:buNone/>
            </a:pPr>
            <a:r>
              <a:rPr lang="es-DO" b="1" dirty="0">
                <a:solidFill>
                  <a:schemeClr val="accent6">
                    <a:lumMod val="75000"/>
                  </a:schemeClr>
                </a:solidFill>
              </a:rPr>
              <a:t>Españoles y taínos. Hablamos de color indio.</a:t>
            </a:r>
          </a:p>
        </p:txBody>
      </p:sp>
    </p:spTree>
    <p:extLst>
      <p:ext uri="{BB962C8B-B14F-4D97-AF65-F5344CB8AC3E}">
        <p14:creationId xmlns:p14="http://schemas.microsoft.com/office/powerpoint/2010/main" val="382384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464D8-FD41-4EA2-9094-791BB1112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F772F-A79B-48F9-8B22-3B11AB306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745696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6" y="900622"/>
            <a:ext cx="6611012" cy="1893524"/>
          </a:xfrm>
        </p:spPr>
        <p:txBody>
          <a:bodyPr anchor="b">
            <a:normAutofit/>
          </a:bodyPr>
          <a:lstStyle/>
          <a:p>
            <a:pPr algn="ctr"/>
            <a:r>
              <a:rPr lang="es-DO" sz="4100" b="1" dirty="0">
                <a:solidFill>
                  <a:schemeClr val="accent5">
                    <a:lumMod val="50000"/>
                  </a:schemeClr>
                </a:solidFill>
              </a:rPr>
              <a:t>MODELOS DE EXPLOTACIÓN COLONIAL FINALES SIGLO XV Y SIGLO XVI</a:t>
            </a:r>
            <a:endParaRPr lang="es-DO" sz="4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1966" y="2965593"/>
            <a:ext cx="6611012" cy="2941544"/>
          </a:xfrm>
        </p:spPr>
        <p:txBody>
          <a:bodyPr>
            <a:normAutofit/>
          </a:bodyPr>
          <a:lstStyle/>
          <a:p>
            <a:pPr algn="just"/>
            <a:endParaRPr lang="es-DO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Factoría Colombina 1494-1498</a:t>
            </a:r>
          </a:p>
          <a:p>
            <a:pPr algn="just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Encomienda </a:t>
            </a:r>
            <a:r>
              <a:rPr lang="es-DO" sz="2400" b="1" dirty="0" err="1">
                <a:solidFill>
                  <a:schemeClr val="accent6">
                    <a:lumMod val="75000"/>
                  </a:schemeClr>
                </a:solidFill>
              </a:rPr>
              <a:t>Ovandina</a:t>
            </a: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 1502-1520</a:t>
            </a:r>
          </a:p>
          <a:p>
            <a:pPr algn="just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Período de transición 1520-1530</a:t>
            </a:r>
          </a:p>
          <a:p>
            <a:pPr algn="just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Producción de azúcar 1530-1605</a:t>
            </a:r>
          </a:p>
        </p:txBody>
      </p:sp>
    </p:spTree>
    <p:extLst>
      <p:ext uri="{BB962C8B-B14F-4D97-AF65-F5344CB8AC3E}">
        <p14:creationId xmlns:p14="http://schemas.microsoft.com/office/powerpoint/2010/main" val="2577914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464D8-FD41-4EA2-9094-791BB1112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DF772F-A79B-48F9-8B22-3B11AB306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9175"/>
            <a:ext cx="12198096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B12A2D1-F2DB-4FDD-BB4B-0764EFA2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9" y="875352"/>
            <a:ext cx="4747195" cy="4633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DO" b="1" dirty="0">
                <a:solidFill>
                  <a:schemeClr val="accent5">
                    <a:lumMod val="50000"/>
                  </a:schemeClr>
                </a:solidFill>
              </a:rPr>
              <a:t>¿DE QUIÉNES DESCENDEMOS LOS DOMINICANOS?</a:t>
            </a:r>
            <a:endParaRPr lang="en-US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1 Gráfico">
            <a:extLst>
              <a:ext uri="{FF2B5EF4-FFF2-40B4-BE49-F238E27FC236}">
                <a16:creationId xmlns:a16="http://schemas.microsoft.com/office/drawing/2014/main" id="{C76E060E-F026-459A-80D6-C8F24185A4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009682"/>
              </p:ext>
            </p:extLst>
          </p:nvPr>
        </p:nvGraphicFramePr>
        <p:xfrm>
          <a:off x="5313054" y="879732"/>
          <a:ext cx="6040745" cy="510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4 Tabla">
            <a:extLst>
              <a:ext uri="{FF2B5EF4-FFF2-40B4-BE49-F238E27FC236}">
                <a16:creationId xmlns:a16="http://schemas.microsoft.com/office/drawing/2014/main" id="{6EEBA8DF-A1A8-4BD3-A605-3196D402A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5794"/>
              </p:ext>
            </p:extLst>
          </p:nvPr>
        </p:nvGraphicFramePr>
        <p:xfrm>
          <a:off x="741054" y="5178962"/>
          <a:ext cx="4572000" cy="876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DO" sz="1000" u="none" strike="noStrike" dirty="0">
                          <a:effectLst/>
                        </a:rPr>
                        <a:t>Fuente: Diversidad genética en ADN Mitocondrial en la República Dominicana: implicaciones para la historia y demografía de la Española. Por Robert Paulino-Ramírez et al. Clío Año 88, no. 197, Enero-Junio 2019, pp. 193-206.</a:t>
                      </a:r>
                      <a:endParaRPr lang="es-D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071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692A81-ED7A-4B28-9BA8-8D05CC62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¿EN QUÉ HAN CONTRIBUIDO LOS  AFRICANOS A NUESTRA CULTURA?</a:t>
            </a:r>
            <a:b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525108-17B2-420B-86E7-D83C3787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 establecerán en el trabajo sobre la herencia africana.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eliz Dia del Cimarron!">
            <a:extLst>
              <a:ext uri="{FF2B5EF4-FFF2-40B4-BE49-F238E27FC236}">
                <a16:creationId xmlns:a16="http://schemas.microsoft.com/office/drawing/2014/main" id="{C818A9E3-FE50-40FD-B120-C339D3EE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980351"/>
            <a:ext cx="7214616" cy="48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34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1B454-D9CC-4D9A-BB90-D0243B527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56AB4D-50E1-494A-A1FF-2E40CFD5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180" y="707900"/>
            <a:ext cx="11185930" cy="540016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692A81-ED7A-4B28-9BA8-8D05CC62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109994"/>
            <a:ext cx="5002646" cy="4633619"/>
          </a:xfrm>
        </p:spPr>
        <p:txBody>
          <a:bodyPr anchor="t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CONSECUENCIAS DEL HATO GANADERO</a:t>
            </a:r>
            <a:br>
              <a:rPr lang="es-DO" sz="4800" b="1" dirty="0"/>
            </a:br>
            <a:endParaRPr lang="es-419" sz="4800" dirty="0"/>
          </a:p>
        </p:txBody>
      </p:sp>
      <p:pic>
        <p:nvPicPr>
          <p:cNvPr id="7" name="Picture 2" descr="F:\AGN-libro 3 bach\fotos4para libro\Mnuel SEybano hazard.jpg">
            <a:extLst>
              <a:ext uri="{FF2B5EF4-FFF2-40B4-BE49-F238E27FC236}">
                <a16:creationId xmlns:a16="http://schemas.microsoft.com/office/drawing/2014/main" id="{BBEB9C20-B205-4C0F-B023-25B9C90DB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-2" b="7491"/>
          <a:stretch/>
        </p:blipFill>
        <p:spPr bwMode="auto">
          <a:xfrm>
            <a:off x="5449425" y="896252"/>
            <a:ext cx="2281758" cy="48407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AGN-libro 3 bach\fotos4para libro\trapiche.jpg">
            <a:extLst>
              <a:ext uri="{FF2B5EF4-FFF2-40B4-BE49-F238E27FC236}">
                <a16:creationId xmlns:a16="http://schemas.microsoft.com/office/drawing/2014/main" id="{D1950B1D-FEC7-45D6-AECA-F5FDCD08F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r="4338" b="-4"/>
          <a:stretch/>
        </p:blipFill>
        <p:spPr bwMode="auto">
          <a:xfrm>
            <a:off x="7946704" y="1821188"/>
            <a:ext cx="3667125" cy="2990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525108-17B2-420B-86E7-D83C3787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166" y="3525377"/>
            <a:ext cx="5327505" cy="18432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Cambio en el tipo de esclavitud.</a:t>
            </a:r>
          </a:p>
          <a:p>
            <a:endParaRPr lang="es-419" sz="1800" dirty="0"/>
          </a:p>
        </p:txBody>
      </p:sp>
    </p:spTree>
    <p:extLst>
      <p:ext uri="{BB962C8B-B14F-4D97-AF65-F5344CB8AC3E}">
        <p14:creationId xmlns:p14="http://schemas.microsoft.com/office/powerpoint/2010/main" val="377142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6" y="900622"/>
            <a:ext cx="4997189" cy="1893524"/>
          </a:xfrm>
        </p:spPr>
        <p:txBody>
          <a:bodyPr anchor="b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DESARROLLO DEL CONTRABANDO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191966" y="2965593"/>
            <a:ext cx="4997189" cy="2941544"/>
          </a:xfrm>
        </p:spPr>
        <p:txBody>
          <a:bodyPr>
            <a:normAutofit/>
          </a:bodyPr>
          <a:lstStyle/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Costas sin protección militar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Unidades productivas en la zona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Monopolio comercial de España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Casa de Contratación de Sevilla</a:t>
            </a:r>
          </a:p>
        </p:txBody>
      </p:sp>
      <p:pic>
        <p:nvPicPr>
          <p:cNvPr id="6" name="5 Imagen" descr="Los 5 Piratas del Caribe más famosos | APHU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r="18751" b="2"/>
          <a:stretch/>
        </p:blipFill>
        <p:spPr bwMode="auto">
          <a:xfrm>
            <a:off x="6575741" y="895610"/>
            <a:ext cx="4890576" cy="505802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9285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6" y="900622"/>
            <a:ext cx="4997189" cy="1893524"/>
          </a:xfrm>
        </p:spPr>
        <p:txBody>
          <a:bodyPr anchor="b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DESARROLLO DEL CONTRABANDO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032877" y="3386302"/>
            <a:ext cx="5315366" cy="18283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Diferencia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precios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y la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calidad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de los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productos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que se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compraban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través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el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negocio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de los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rescates</a:t>
            </a:r>
            <a:endParaRPr lang="es-DO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Marcador de contenido 3" descr="Filibustero - EcuRed">
            <a:extLst>
              <a:ext uri="{FF2B5EF4-FFF2-40B4-BE49-F238E27FC236}">
                <a16:creationId xmlns:a16="http://schemas.microsoft.com/office/drawing/2014/main" id="{51851CEA-188B-4964-86AD-50815B76D6F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r="3625"/>
          <a:stretch/>
        </p:blipFill>
        <p:spPr bwMode="auto">
          <a:xfrm>
            <a:off x="6575741" y="895610"/>
            <a:ext cx="4890576" cy="5058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11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06A02-88EF-4B1C-BDB5-C99B4911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C5440-A44A-4132-8B18-7EB733DBE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5091" y="557189"/>
            <a:ext cx="8187946" cy="11143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>
                <a:solidFill>
                  <a:schemeClr val="accent5">
                    <a:lumMod val="50000"/>
                  </a:schemeClr>
                </a:solidFill>
              </a:rPr>
              <a:t>RESPUESTA DE ESPAÑA AL CONTRABANDO </a:t>
            </a:r>
            <a:br>
              <a:rPr lang="en-US" sz="37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700" b="1" dirty="0">
                <a:solidFill>
                  <a:schemeClr val="accent5">
                    <a:lumMod val="50000"/>
                  </a:schemeClr>
                </a:solidFill>
              </a:rPr>
              <a:t>EN LA ISLA</a:t>
            </a:r>
          </a:p>
        </p:txBody>
      </p:sp>
      <p:pic>
        <p:nvPicPr>
          <p:cNvPr id="4" name="Marcador de contenido 5" descr="EDUpunto.com: Orígenes: Las devastaciones de Osorio en 1605">
            <a:extLst>
              <a:ext uri="{FF2B5EF4-FFF2-40B4-BE49-F238E27FC236}">
                <a16:creationId xmlns:a16="http://schemas.microsoft.com/office/drawing/2014/main" id="{78493C02-F2ED-45B6-8057-BA74789B3F0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/>
        </p:blipFill>
        <p:spPr bwMode="auto">
          <a:xfrm>
            <a:off x="735884" y="1594413"/>
            <a:ext cx="10747568" cy="5276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7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2196D-A0A0-44E1-8869-DF06C8424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9767" r="976" b="5500"/>
          <a:stretch/>
        </p:blipFill>
        <p:spPr bwMode="auto">
          <a:xfrm>
            <a:off x="36007" y="709263"/>
            <a:ext cx="8380520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4897" y="416195"/>
            <a:ext cx="4495523" cy="1655483"/>
          </a:xfrm>
        </p:spPr>
        <p:txBody>
          <a:bodyPr anchor="b">
            <a:normAutofit/>
          </a:bodyPr>
          <a:lstStyle/>
          <a:p>
            <a:pPr algn="ctr"/>
            <a:r>
              <a:rPr lang="es-DO" sz="3700" b="1" dirty="0">
                <a:solidFill>
                  <a:schemeClr val="accent5">
                    <a:lumMod val="50000"/>
                  </a:schemeClr>
                </a:solidFill>
              </a:rPr>
              <a:t>CONSECUENCIAS DE LAS DEVASTACIONES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52533" y="2139065"/>
            <a:ext cx="3597887" cy="3639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DO" sz="1800" b="1" dirty="0"/>
              <a:t>A corto plazo:</a:t>
            </a:r>
          </a:p>
          <a:p>
            <a:r>
              <a:rPr lang="es-DO" sz="1800" b="1" dirty="0">
                <a:solidFill>
                  <a:schemeClr val="accent6">
                    <a:lumMod val="75000"/>
                  </a:schemeClr>
                </a:solidFill>
              </a:rPr>
              <a:t>Crisis económica</a:t>
            </a:r>
          </a:p>
          <a:p>
            <a:r>
              <a:rPr lang="es-DO" sz="1800" b="1" dirty="0">
                <a:solidFill>
                  <a:schemeClr val="accent6">
                    <a:lumMod val="75000"/>
                  </a:schemeClr>
                </a:solidFill>
              </a:rPr>
              <a:t>Descenso de la población</a:t>
            </a:r>
          </a:p>
          <a:p>
            <a:endParaRPr lang="es-DO" sz="1800" dirty="0"/>
          </a:p>
          <a:p>
            <a:pPr marL="0" indent="0">
              <a:buNone/>
            </a:pPr>
            <a:r>
              <a:rPr lang="es-DO" sz="1800" b="1" dirty="0"/>
              <a:t>A mediano plazo:</a:t>
            </a:r>
          </a:p>
          <a:p>
            <a:r>
              <a:rPr lang="es-DO" sz="1800" b="1" dirty="0">
                <a:solidFill>
                  <a:schemeClr val="accent6">
                    <a:lumMod val="75000"/>
                  </a:schemeClr>
                </a:solidFill>
              </a:rPr>
              <a:t>Surgimiento de la colonia francesa en la isla.</a:t>
            </a:r>
          </a:p>
          <a:p>
            <a:pPr marL="0" indent="0">
              <a:buNone/>
            </a:pPr>
            <a:endParaRPr lang="es-DO" sz="1800" dirty="0"/>
          </a:p>
          <a:p>
            <a:pPr marL="0" indent="0">
              <a:buNone/>
            </a:pPr>
            <a:r>
              <a:rPr lang="es-DO" sz="1800" b="1" dirty="0"/>
              <a:t>A largo plazo:</a:t>
            </a:r>
          </a:p>
          <a:p>
            <a:r>
              <a:rPr lang="es-DO" sz="1800" b="1" dirty="0">
                <a:solidFill>
                  <a:schemeClr val="accent6">
                    <a:lumMod val="75000"/>
                  </a:schemeClr>
                </a:solidFill>
              </a:rPr>
              <a:t>Dos repúblicas en la isla</a:t>
            </a:r>
          </a:p>
          <a:p>
            <a:endParaRPr lang="es-DO" sz="1400" dirty="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93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292F7E-869E-47EE-864B-31158A80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537372-C89F-48B9-ADC9-679F2ED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144834"/>
            <a:ext cx="9801854" cy="1114627"/>
          </a:xfrm>
        </p:spPr>
        <p:txBody>
          <a:bodyPr anchor="b">
            <a:normAutofit/>
          </a:bodyPr>
          <a:lstStyle/>
          <a:p>
            <a:pPr algn="ctr"/>
            <a:r>
              <a:rPr lang="es-DO" sz="3600" b="1" dirty="0">
                <a:solidFill>
                  <a:schemeClr val="accent5">
                    <a:lumMod val="50000"/>
                  </a:schemeClr>
                </a:solidFill>
              </a:rPr>
              <a:t>POBLACIÓN EN EL SIGLO XVII EN LA PARTE ESPAÑOLA</a:t>
            </a:r>
            <a:endParaRPr lang="es-419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39E958-BEAB-44C7-A0BD-80BAA2FB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1439522"/>
            <a:ext cx="9801854" cy="1338081"/>
          </a:xfrm>
        </p:spPr>
        <p:txBody>
          <a:bodyPr anchor="t"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s-DO" sz="2000" b="1" dirty="0">
                <a:solidFill>
                  <a:schemeClr val="accent6">
                    <a:lumMod val="75000"/>
                  </a:schemeClr>
                </a:solidFill>
              </a:rPr>
              <a:t>Menos de 10 mil.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s-DO" sz="2000" b="1" dirty="0">
                <a:solidFill>
                  <a:schemeClr val="accent6">
                    <a:lumMod val="75000"/>
                  </a:schemeClr>
                </a:solidFill>
              </a:rPr>
              <a:t>Inmigración de campesinos canarios.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s-DO" sz="2000" b="1" dirty="0">
                <a:solidFill>
                  <a:schemeClr val="accent6">
                    <a:lumMod val="75000"/>
                  </a:schemeClr>
                </a:solidFill>
              </a:rPr>
              <a:t>Crisis económica, pocos esclavos pero distancias sociales más grandes  entre amos y personas esclavizadas; personas libres y esclavizadas.</a:t>
            </a:r>
          </a:p>
          <a:p>
            <a:pPr algn="ctr"/>
            <a:endParaRPr lang="es-419" sz="1800" b="1" dirty="0"/>
          </a:p>
        </p:txBody>
      </p:sp>
      <p:pic>
        <p:nvPicPr>
          <p:cNvPr id="5" name="Picture 2" descr="F:\AGN-libro 3 bach\fotos4para libro\Santo Domingo 2.jpg">
            <a:extLst>
              <a:ext uri="{FF2B5EF4-FFF2-40B4-BE49-F238E27FC236}">
                <a16:creationId xmlns:a16="http://schemas.microsoft.com/office/drawing/2014/main" id="{F2C038AA-10D7-416C-BB91-A90F70F9B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25766"/>
          <a:stretch/>
        </p:blipFill>
        <p:spPr bwMode="auto">
          <a:xfrm>
            <a:off x="735884" y="2957664"/>
            <a:ext cx="10747568" cy="37240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75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121B454-D9CC-4D9A-BB90-D0243B527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156AB4D-50E1-494A-A1FF-2E40CFD5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180" y="707900"/>
            <a:ext cx="11185930" cy="540016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7246" y="4281417"/>
            <a:ext cx="4809445" cy="1826651"/>
          </a:xfrm>
        </p:spPr>
        <p:txBody>
          <a:bodyPr anchor="t">
            <a:normAutofit/>
          </a:bodyPr>
          <a:lstStyle/>
          <a:p>
            <a:pPr algn="ctr"/>
            <a:r>
              <a:rPr lang="es-DO" b="1" dirty="0">
                <a:solidFill>
                  <a:schemeClr val="accent5">
                    <a:lumMod val="50000"/>
                  </a:schemeClr>
                </a:solidFill>
              </a:rPr>
              <a:t>Cambios en el siglo XVIII</a:t>
            </a:r>
          </a:p>
        </p:txBody>
      </p:sp>
      <p:pic>
        <p:nvPicPr>
          <p:cNvPr id="5123" name="Picture 3" descr="Un grupo de personas en un escenario&#10;&#10;Descripción generada automáticamente con confianza m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4" r="2" b="3196"/>
          <a:stretch/>
        </p:blipFill>
        <p:spPr bwMode="auto">
          <a:xfrm>
            <a:off x="676402" y="896243"/>
            <a:ext cx="5327507" cy="29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Mapa&#10;&#10;Descripción generada automáticamen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1" b="7169"/>
          <a:stretch/>
        </p:blipFill>
        <p:spPr bwMode="auto">
          <a:xfrm>
            <a:off x="6189148" y="896253"/>
            <a:ext cx="5327507" cy="29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25311" y="4172390"/>
            <a:ext cx="5327505" cy="1843279"/>
          </a:xfrm>
        </p:spPr>
        <p:txBody>
          <a:bodyPr anchor="ctr">
            <a:normAutofit/>
          </a:bodyPr>
          <a:lstStyle/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Comercio con la colonia francesa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Cambio de dinastía en España</a:t>
            </a:r>
          </a:p>
          <a:p>
            <a:endParaRPr lang="es-DO" sz="1800" dirty="0"/>
          </a:p>
        </p:txBody>
      </p:sp>
    </p:spTree>
    <p:extLst>
      <p:ext uri="{BB962C8B-B14F-4D97-AF65-F5344CB8AC3E}">
        <p14:creationId xmlns:p14="http://schemas.microsoft.com/office/powerpoint/2010/main" val="3083378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ag247">
            <a:extLst>
              <a:ext uri="{FF2B5EF4-FFF2-40B4-BE49-F238E27FC236}">
                <a16:creationId xmlns:a16="http://schemas.microsoft.com/office/drawing/2014/main" id="{C8FECA4D-9F3F-4231-86E1-2AA31129A5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1" b="43104"/>
          <a:stretch/>
        </p:blipFill>
        <p:spPr>
          <a:xfrm>
            <a:off x="9545" y="-107136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5C61EBF-2899-437E-ADDC-C3F4334A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7" y="4925272"/>
            <a:ext cx="11063056" cy="18372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REGIONES ECONÓMICAS A MEDIADOS DEL SIGLO XVIII</a:t>
            </a:r>
            <a:endParaRPr lang="en-US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4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4100" b="1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41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100" b="1" dirty="0">
                <a:solidFill>
                  <a:schemeClr val="accent5">
                    <a:lumMod val="50000"/>
                  </a:schemeClr>
                </a:solidFill>
              </a:rPr>
              <a:t>FACTORÍA COLOMBINA: UBICACIÓN</a:t>
            </a:r>
            <a:br>
              <a:rPr lang="en-US" sz="41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4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3 Marcador de contenido" descr="La Española o isla de Santo Domingo"/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b="13719"/>
          <a:stretch/>
        </p:blipFill>
        <p:spPr bwMode="auto">
          <a:xfrm>
            <a:off x="0" y="2022475"/>
            <a:ext cx="10747375" cy="3898900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 flipH="1">
            <a:off x="5409127" y="1777285"/>
            <a:ext cx="96592" cy="48939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5422008" y="2421229"/>
            <a:ext cx="2550015" cy="2215165"/>
          </a:xfrm>
          <a:prstGeom prst="straightConnector1">
            <a:avLst/>
          </a:prstGeom>
          <a:ln w="571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3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F7A93C-0D60-4D4E-823D-FCBC4644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489" y="957796"/>
            <a:ext cx="4997189" cy="1361440"/>
          </a:xfrm>
        </p:spPr>
        <p:txBody>
          <a:bodyPr anchor="b">
            <a:normAutofit/>
          </a:bodyPr>
          <a:lstStyle/>
          <a:p>
            <a:pPr algn="ctr"/>
            <a:r>
              <a:rPr lang="es-DO" b="1" dirty="0">
                <a:solidFill>
                  <a:schemeClr val="accent5">
                    <a:lumMod val="50000"/>
                  </a:schemeClr>
                </a:solidFill>
              </a:rPr>
              <a:t>POBLACIÓN EN EL SIGLO XVIII</a:t>
            </a:r>
            <a:endParaRPr lang="es-419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4D5AD-1AAB-4887-B8A4-4633F697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37" y="2244436"/>
            <a:ext cx="5732617" cy="3662701"/>
          </a:xfrm>
        </p:spPr>
        <p:txBody>
          <a:bodyPr>
            <a:normAutofit/>
          </a:bodyPr>
          <a:lstStyle/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De nuevo inmigración de campesinos canarios.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Personas esclavizadas fugitivas  de la parte francesa.</a:t>
            </a:r>
          </a:p>
          <a:p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s-419" sz="1800" dirty="0"/>
          </a:p>
        </p:txBody>
      </p:sp>
      <p:pic>
        <p:nvPicPr>
          <p:cNvPr id="5" name="Picture 2" descr="F:\AGN-libro 3 bach\fotos4para libro\SEverino Gonzalez hazard.jpg">
            <a:extLst>
              <a:ext uri="{FF2B5EF4-FFF2-40B4-BE49-F238E27FC236}">
                <a16:creationId xmlns:a16="http://schemas.microsoft.com/office/drawing/2014/main" id="{DC4AF099-7076-4FBF-BEB3-BEA4BC0F9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6761"/>
          <a:stretch/>
        </p:blipFill>
        <p:spPr bwMode="auto">
          <a:xfrm>
            <a:off x="7231625" y="1170483"/>
            <a:ext cx="3768409" cy="45170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0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F7A93C-0D60-4D4E-823D-FCBC4644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algn="ctr"/>
            <a:r>
              <a:rPr lang="es-DO" sz="5400" b="1" dirty="0"/>
              <a:t>LECTURAS</a:t>
            </a:r>
            <a:endParaRPr lang="es-419" sz="5400" b="1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4D5AD-1AAB-4887-B8A4-4633F697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s-DO" sz="4400" b="1" dirty="0"/>
              <a:t>Los negros jornaleros</a:t>
            </a:r>
          </a:p>
          <a:p>
            <a:r>
              <a:rPr lang="es-DO" sz="4400" b="1" dirty="0"/>
              <a:t>Mujeres en la </a:t>
            </a:r>
            <a:r>
              <a:rPr lang="es-DO" sz="4400" b="1" dirty="0" err="1"/>
              <a:t>Bayaguana</a:t>
            </a:r>
            <a:r>
              <a:rPr lang="es-DO" sz="4400" b="1" dirty="0"/>
              <a:t> </a:t>
            </a:r>
          </a:p>
          <a:p>
            <a:pPr marL="0" indent="0">
              <a:buNone/>
            </a:pPr>
            <a:r>
              <a:rPr lang="es-DO" sz="4400" b="1" dirty="0"/>
              <a:t>del siglo XVIII</a:t>
            </a:r>
          </a:p>
          <a:p>
            <a:pPr marL="0" indent="0">
              <a:buNone/>
            </a:pPr>
            <a:r>
              <a:rPr lang="es-DO" sz="2200" b="1" dirty="0"/>
              <a:t> 	</a:t>
            </a:r>
            <a:endParaRPr lang="es-419" sz="2200" dirty="0"/>
          </a:p>
        </p:txBody>
      </p:sp>
      <p:pic>
        <p:nvPicPr>
          <p:cNvPr id="1026" name="Picture 2" descr="COMO SE DIO LA ESCLAVITUD EN AMÉRICA - EDUCAMOS PARA LA VIDA">
            <a:extLst>
              <a:ext uri="{FF2B5EF4-FFF2-40B4-BE49-F238E27FC236}">
                <a16:creationId xmlns:a16="http://schemas.microsoft.com/office/drawing/2014/main" id="{7386463A-4DEF-4D7B-BEC4-95653F4E6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3"/>
          <a:stretch/>
        </p:blipFill>
        <p:spPr bwMode="auto">
          <a:xfrm>
            <a:off x="6099048" y="1801957"/>
            <a:ext cx="5458968" cy="32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53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85A0E0-768B-430A-A668-DC76FD38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28" y="902816"/>
            <a:ext cx="4095838" cy="1889135"/>
          </a:xfrm>
        </p:spPr>
        <p:txBody>
          <a:bodyPr anchor="b">
            <a:normAutofit/>
          </a:bodyPr>
          <a:lstStyle/>
          <a:p>
            <a:pPr algn="ctr"/>
            <a:r>
              <a:rPr lang="es-DO" sz="4100" b="1" dirty="0">
                <a:solidFill>
                  <a:schemeClr val="accent5">
                    <a:lumMod val="50000"/>
                  </a:schemeClr>
                </a:solidFill>
              </a:rPr>
              <a:t>¿QUÉ HEREDAMOS DE LOS CANARIOS?</a:t>
            </a:r>
            <a:endParaRPr lang="es-419" sz="4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CF9DE4-4F29-44C9-A589-1A58F048B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2965592"/>
            <a:ext cx="3629555" cy="29873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Comida: Sancocho.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Palabras: relacionadas a la producción de azúcar.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Bailes.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Tipos de negocios: colmados.</a:t>
            </a:r>
          </a:p>
          <a:p>
            <a:endParaRPr lang="es-419" sz="1800" dirty="0"/>
          </a:p>
        </p:txBody>
      </p:sp>
      <p:pic>
        <p:nvPicPr>
          <p:cNvPr id="5" name="Picture 2" descr="Un plato de sopa&#10;&#10;Descripción generada automáticamente">
            <a:extLst>
              <a:ext uri="{FF2B5EF4-FFF2-40B4-BE49-F238E27FC236}">
                <a16:creationId xmlns:a16="http://schemas.microsoft.com/office/drawing/2014/main" id="{19F1CC05-10DB-4A54-A43D-194743518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4265"/>
          <a:stretch/>
        </p:blipFill>
        <p:spPr bwMode="auto">
          <a:xfrm>
            <a:off x="5359151" y="895610"/>
            <a:ext cx="6107166" cy="50580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07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6121B454-D9CC-4D9A-BB90-D0243B527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24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D156AB4D-50E1-494A-A1FF-2E40CFD5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180" y="707900"/>
            <a:ext cx="11185930" cy="540016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06891418-7EEC-4EE9-9209-0F183EFED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9584" y="1262777"/>
            <a:ext cx="3373122" cy="337312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F991E0-52C4-4BDD-89DF-83F67FD5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379" y="4635899"/>
            <a:ext cx="3549532" cy="1349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DO" sz="4000" b="1" dirty="0">
                <a:solidFill>
                  <a:schemeClr val="accent6">
                    <a:lumMod val="75000"/>
                  </a:schemeClr>
                </a:solidFill>
              </a:rPr>
              <a:t>¿PREGUNTAS?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419" sz="1800" dirty="0"/>
          </a:p>
        </p:txBody>
      </p:sp>
    </p:spTree>
    <p:extLst>
      <p:ext uri="{BB962C8B-B14F-4D97-AF65-F5344CB8AC3E}">
        <p14:creationId xmlns:p14="http://schemas.microsoft.com/office/powerpoint/2010/main" val="555274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DC685-2507-493B-9588-69AA5B29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Fortificación y otros establecimientos españoles iniciales (1493-1500)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D643CA-5ECB-4726-8FB9-75D300774875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261" r="20186" b="46704"/>
          <a:stretch/>
        </p:blipFill>
        <p:spPr bwMode="auto">
          <a:xfrm>
            <a:off x="4622800" y="1124192"/>
            <a:ext cx="7246112" cy="458218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349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5" y="456739"/>
            <a:ext cx="3629555" cy="1893524"/>
          </a:xfrm>
        </p:spPr>
        <p:txBody>
          <a:bodyPr anchor="b">
            <a:normAutofit/>
          </a:bodyPr>
          <a:lstStyle/>
          <a:p>
            <a:pPr algn="ctr"/>
            <a:r>
              <a:rPr lang="es-DO" sz="4100" b="1" dirty="0">
                <a:solidFill>
                  <a:schemeClr val="accent5">
                    <a:lumMod val="50000"/>
                  </a:schemeClr>
                </a:solidFill>
              </a:rPr>
              <a:t>FACTORÍA COLOMBINA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6938" y="2734773"/>
            <a:ext cx="4359610" cy="309785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s-DO" sz="3300" b="1" dirty="0"/>
              <a:t>Formas de trabajo:  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s-DO" sz="3300" b="1" dirty="0">
                <a:solidFill>
                  <a:schemeClr val="accent6">
                    <a:lumMod val="75000"/>
                  </a:schemeClr>
                </a:solidFill>
              </a:rPr>
              <a:t>Españoles asalariados.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s-DO" sz="3300" b="1" dirty="0">
                <a:solidFill>
                  <a:schemeClr val="accent6">
                    <a:lumMod val="75000"/>
                  </a:schemeClr>
                </a:solidFill>
              </a:rPr>
              <a:t>Aborígenes esclavizados.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es-DO" sz="3300" b="1" dirty="0">
                <a:solidFill>
                  <a:schemeClr val="accent6">
                    <a:lumMod val="75000"/>
                  </a:schemeClr>
                </a:solidFill>
              </a:rPr>
              <a:t>Comunidades aborígenes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s-DO" sz="3300" b="1" dirty="0">
                <a:solidFill>
                  <a:schemeClr val="accent6">
                    <a:lumMod val="75000"/>
                  </a:schemeClr>
                </a:solidFill>
              </a:rPr>
              <a:t>sometidas a pago de tributo.</a:t>
            </a:r>
          </a:p>
          <a:p>
            <a:endParaRPr lang="es-DO" sz="2400" b="1" dirty="0"/>
          </a:p>
        </p:txBody>
      </p:sp>
      <p:pic>
        <p:nvPicPr>
          <p:cNvPr id="1027" name="Picture 3" descr="Un dibujo de un par de personas&#10;&#10;Descripción generada automáticamente con confianza m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7" b="-2"/>
          <a:stretch/>
        </p:blipFill>
        <p:spPr bwMode="auto">
          <a:xfrm>
            <a:off x="5186548" y="171715"/>
            <a:ext cx="6320441" cy="65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1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4964" y="221940"/>
            <a:ext cx="3629555" cy="1678249"/>
          </a:xfrm>
        </p:spPr>
        <p:txBody>
          <a:bodyPr anchor="b">
            <a:normAutofit/>
          </a:bodyPr>
          <a:lstStyle/>
          <a:p>
            <a:pPr algn="ctr"/>
            <a:r>
              <a:rPr lang="es-DO" sz="4100" b="1" dirty="0">
                <a:solidFill>
                  <a:schemeClr val="accent5">
                    <a:lumMod val="50000"/>
                  </a:schemeClr>
                </a:solidFill>
              </a:rPr>
              <a:t>FACTORÍA COLOMBINA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4964" y="2008794"/>
            <a:ext cx="3964489" cy="36263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DO" sz="2300" b="1" dirty="0"/>
              <a:t>Formas de resistencia:</a:t>
            </a:r>
          </a:p>
          <a:p>
            <a:pPr algn="just">
              <a:lnSpc>
                <a:spcPct val="120000"/>
              </a:lnSpc>
            </a:pPr>
            <a:r>
              <a:rPr lang="es-DO" sz="2300" b="1" dirty="0">
                <a:solidFill>
                  <a:schemeClr val="accent6">
                    <a:lumMod val="75000"/>
                  </a:schemeClr>
                </a:solidFill>
              </a:rPr>
              <a:t>Rebeliones aborígenes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DO" sz="2300" b="1" dirty="0">
                <a:solidFill>
                  <a:schemeClr val="accent6">
                    <a:lumMod val="75000"/>
                  </a:schemeClr>
                </a:solidFill>
              </a:rPr>
              <a:t>    iniciales.</a:t>
            </a:r>
          </a:p>
          <a:p>
            <a:pPr algn="just">
              <a:lnSpc>
                <a:spcPct val="120000"/>
              </a:lnSpc>
            </a:pPr>
            <a:r>
              <a:rPr lang="es-DO" sz="2300" b="1" dirty="0">
                <a:solidFill>
                  <a:schemeClr val="accent6">
                    <a:lumMod val="75000"/>
                  </a:schemeClr>
                </a:solidFill>
              </a:rPr>
              <a:t>Se enfrentaban con las armas tradicionales: arco, flecha, macana, hachas.</a:t>
            </a:r>
          </a:p>
          <a:p>
            <a:pPr algn="just">
              <a:lnSpc>
                <a:spcPct val="120000"/>
              </a:lnSpc>
            </a:pPr>
            <a:r>
              <a:rPr lang="es-DO" sz="2300" b="1" dirty="0">
                <a:solidFill>
                  <a:schemeClr val="accent6">
                    <a:lumMod val="75000"/>
                  </a:schemeClr>
                </a:solidFill>
              </a:rPr>
              <a:t>Españoles con armas de fuego, perros entrenados y caballos.</a:t>
            </a:r>
          </a:p>
          <a:p>
            <a:pPr>
              <a:lnSpc>
                <a:spcPct val="120000"/>
              </a:lnSpc>
            </a:pPr>
            <a:endParaRPr lang="es-DO" sz="23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30598"/>
          <a:stretch/>
        </p:blipFill>
        <p:spPr bwMode="auto">
          <a:xfrm>
            <a:off x="4995601" y="916239"/>
            <a:ext cx="6520909" cy="50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43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49CDF-5DAC-4860-A285-9492CF20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6" y="905011"/>
            <a:ext cx="3629555" cy="1889135"/>
          </a:xfrm>
        </p:spPr>
        <p:txBody>
          <a:bodyPr anchor="b">
            <a:normAutofit/>
          </a:bodyPr>
          <a:lstStyle/>
          <a:p>
            <a:pPr algn="ctr"/>
            <a:r>
              <a:rPr lang="es-DO" sz="4800" b="1" dirty="0">
                <a:solidFill>
                  <a:schemeClr val="accent5">
                    <a:lumMod val="50000"/>
                  </a:schemeClr>
                </a:solidFill>
              </a:rPr>
              <a:t>FACTORÍA COLOMBINA</a:t>
            </a:r>
            <a:endParaRPr lang="es-DO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1966" y="2965592"/>
            <a:ext cx="3995608" cy="29873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DO" sz="2400" b="1" dirty="0"/>
              <a:t>Formas de resistencia:</a:t>
            </a:r>
          </a:p>
          <a:p>
            <a:pPr algn="just"/>
            <a:r>
              <a:rPr lang="es-DO" sz="2400" dirty="0"/>
              <a:t>Rebelión de Roldan</a:t>
            </a:r>
          </a:p>
          <a:p>
            <a:pPr algn="just"/>
            <a:r>
              <a:rPr lang="es-DO" sz="2400" dirty="0"/>
              <a:t>Españoles querían usufructo  privado de la mano de obra aborigen.</a:t>
            </a:r>
          </a:p>
          <a:p>
            <a:endParaRPr lang="es-DO" sz="2400" dirty="0"/>
          </a:p>
        </p:txBody>
      </p:sp>
      <p:pic>
        <p:nvPicPr>
          <p:cNvPr id="4" name="3 Imagen" descr="D. 13. Encuentro de Bartolomé Colón y Francisco Roldán. Valle de la Vega. 1498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r="6158" b="2"/>
          <a:stretch/>
        </p:blipFill>
        <p:spPr bwMode="auto">
          <a:xfrm>
            <a:off x="5359151" y="895610"/>
            <a:ext cx="6107166" cy="5058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3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C8292F7E-869E-47EE-864B-31158A80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8" name="Picture 74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1965" y="171467"/>
            <a:ext cx="9801854" cy="1114627"/>
          </a:xfrm>
        </p:spPr>
        <p:txBody>
          <a:bodyPr anchor="b">
            <a:noAutofit/>
          </a:bodyPr>
          <a:lstStyle/>
          <a:p>
            <a:pPr algn="ctr"/>
            <a:r>
              <a:rPr lang="es-DO" b="1" dirty="0">
                <a:solidFill>
                  <a:schemeClr val="accent5">
                    <a:lumMod val="50000"/>
                  </a:schemeClr>
                </a:solidFill>
              </a:rPr>
              <a:t>CAUSAS DEL FRACASO DE LA </a:t>
            </a:r>
            <a:br>
              <a:rPr lang="es-DO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DO" b="1" dirty="0">
                <a:solidFill>
                  <a:schemeClr val="accent5">
                    <a:lumMod val="50000"/>
                  </a:schemeClr>
                </a:solidFill>
              </a:rPr>
              <a:t>FACTORÍA COLOMBINA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1966" y="1439522"/>
            <a:ext cx="9801854" cy="1338081"/>
          </a:xfrm>
        </p:spPr>
        <p:txBody>
          <a:bodyPr anchor="t">
            <a:normAutofit/>
          </a:bodyPr>
          <a:lstStyle/>
          <a:p>
            <a:pPr algn="ctr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Alzamientos aborígenes</a:t>
            </a:r>
          </a:p>
          <a:p>
            <a:pPr algn="ctr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Resistencia a pagar tributos</a:t>
            </a:r>
          </a:p>
          <a:p>
            <a:pPr algn="ctr"/>
            <a:r>
              <a:rPr lang="es-DO" sz="2400" b="1" dirty="0">
                <a:solidFill>
                  <a:schemeClr val="accent6">
                    <a:lumMod val="75000"/>
                  </a:schemeClr>
                </a:solidFill>
              </a:rPr>
              <a:t>Rebelión de Roldan</a:t>
            </a:r>
          </a:p>
        </p:txBody>
      </p:sp>
      <p:pic>
        <p:nvPicPr>
          <p:cNvPr id="3074" name="Picture 2" descr="Un dibujo de una persona&#10;&#10;Descripción generada automáticamente con confianza baj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2" b="8675"/>
          <a:stretch/>
        </p:blipFill>
        <p:spPr bwMode="auto">
          <a:xfrm>
            <a:off x="735884" y="2957664"/>
            <a:ext cx="10747568" cy="37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3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DD624C4-E435-40CE-B637-2174C8DC0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9C0DFA8-8113-4CAC-BF42-2CF1AFA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4DD1BC-2F55-487A-B5DC-47B301936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EEDAB89-D12D-48C4-83C7-67A2B8B1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941" y="2035252"/>
            <a:ext cx="4432045" cy="27874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ENCOMIENDA OVANDINA</a:t>
            </a:r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UBICACIÓN ESPACIAL</a:t>
            </a:r>
          </a:p>
        </p:txBody>
      </p:sp>
      <p:pic>
        <p:nvPicPr>
          <p:cNvPr id="4098" name="Picture 2" descr="Diagrama&#10;&#10;Descripción generada automáticamente con confianza medi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1" r="6248" b="13099"/>
          <a:stretch/>
        </p:blipFill>
        <p:spPr bwMode="auto">
          <a:xfrm>
            <a:off x="923277" y="1266914"/>
            <a:ext cx="6791418" cy="43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49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566</Words>
  <Application>Microsoft Office PowerPoint</Application>
  <PresentationFormat>Widescreen</PresentationFormat>
  <Paragraphs>105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Wingdings</vt:lpstr>
      <vt:lpstr>Tema de Office</vt:lpstr>
      <vt:lpstr>1_Tema de Office</vt:lpstr>
      <vt:lpstr>Semana 2: Sistemas de colonización Siglos XV, XVI, XVII y XVIII</vt:lpstr>
      <vt:lpstr>MODELOS DE EXPLOTACIÓN COLONIAL FINALES SIGLO XV Y SIGLO XVI</vt:lpstr>
      <vt:lpstr>  FACTORÍA COLOMBINA: UBICACIÓN </vt:lpstr>
      <vt:lpstr>Fortificación y otros establecimientos españoles iniciales (1493-1500)</vt:lpstr>
      <vt:lpstr>FACTORÍA COLOMBINA</vt:lpstr>
      <vt:lpstr>FACTORÍA COLOMBINA</vt:lpstr>
      <vt:lpstr>FACTORÍA COLOMBINA</vt:lpstr>
      <vt:lpstr>CAUSAS DEL FRACASO DE LA  FACTORÍA COLOMBINA</vt:lpstr>
      <vt:lpstr>ENCOMIENDA OVANDINA UBICACIÓN ESPACIAL</vt:lpstr>
      <vt:lpstr>ENCOMIENDA OVANDINA</vt:lpstr>
      <vt:lpstr>CONSECUENCIAS DE LA ENCOMIENDA</vt:lpstr>
      <vt:lpstr>ENCOMIENDA OVANDINA</vt:lpstr>
      <vt:lpstr>PRODUCCIÓN AZUCARERA  UBICACIÓN ESPACIAL</vt:lpstr>
      <vt:lpstr>PRODUCCIÓN AZUCARERA</vt:lpstr>
      <vt:lpstr>¿CÓMO LLEGABAN LAS PERSONAS ESCLAVIZADAS A AMÉRICA?</vt:lpstr>
      <vt:lpstr>PRODUCCIÓN AZUCARERA</vt:lpstr>
      <vt:lpstr>FINAL DEL SIGLO XVI:   DECADENCIA DE LA PRODUCCIÓN DE AZÚCAR Y EL DESARROLLO DEL HATO GANADERO </vt:lpstr>
      <vt:lpstr>Historia oficial</vt:lpstr>
      <vt:lpstr>HISTORIA OFICIAL</vt:lpstr>
      <vt:lpstr>¿DE QUIÉNES DESCENDEMOS LOS DOMINICANOS?</vt:lpstr>
      <vt:lpstr>¿EN QUÉ HAN CONTRIBUIDO LOS  AFRICANOS A NUESTRA CULTURA? </vt:lpstr>
      <vt:lpstr>CONSECUENCIAS DEL HATO GANADERO </vt:lpstr>
      <vt:lpstr>DESARROLLO DEL CONTRABANDO</vt:lpstr>
      <vt:lpstr>DESARROLLO DEL CONTRABANDO</vt:lpstr>
      <vt:lpstr>RESPUESTA DE ESPAÑA AL CONTRABANDO  EN LA ISLA</vt:lpstr>
      <vt:lpstr>CONSECUENCIAS DE LAS DEVASTACIONES</vt:lpstr>
      <vt:lpstr>POBLACIÓN EN EL SIGLO XVII EN LA PARTE ESPAÑOLA</vt:lpstr>
      <vt:lpstr>Cambios en el siglo XVIII</vt:lpstr>
      <vt:lpstr>REGIONES ECONÓMICAS A MEDIADOS DEL SIGLO XVIII</vt:lpstr>
      <vt:lpstr>POBLACIÓN EN EL SIGLO XVIII</vt:lpstr>
      <vt:lpstr>LECTURAS</vt:lpstr>
      <vt:lpstr>¿QUÉ HEREDAMOS DE LOS CANARIOS?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PARA UNIDAD II Siglos XV, XVI, XVII y XVIII</dc:title>
  <dc:creator>Yamelyn Ramos</dc:creator>
  <cp:lastModifiedBy>Fernando Silie Gonzalez</cp:lastModifiedBy>
  <cp:revision>23</cp:revision>
  <dcterms:created xsi:type="dcterms:W3CDTF">2021-01-05T01:21:33Z</dcterms:created>
  <dcterms:modified xsi:type="dcterms:W3CDTF">2021-06-11T21:20:47Z</dcterms:modified>
</cp:coreProperties>
</file>